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0" r:id="rId5"/>
    <p:sldId id="361" r:id="rId6"/>
    <p:sldId id="317" r:id="rId7"/>
    <p:sldId id="324" r:id="rId8"/>
    <p:sldId id="318" r:id="rId9"/>
    <p:sldId id="326" r:id="rId10"/>
    <p:sldId id="302" r:id="rId11"/>
    <p:sldId id="301" r:id="rId12"/>
    <p:sldId id="330" r:id="rId13"/>
    <p:sldId id="332" r:id="rId14"/>
    <p:sldId id="310" r:id="rId15"/>
    <p:sldId id="311" r:id="rId16"/>
    <p:sldId id="316" r:id="rId17"/>
    <p:sldId id="325" r:id="rId18"/>
    <p:sldId id="321" r:id="rId19"/>
    <p:sldId id="362" r:id="rId20"/>
    <p:sldId id="360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05" autoAdjust="0"/>
  </p:normalViewPr>
  <p:slideViewPr>
    <p:cSldViewPr snapToGrid="0" showGuides="1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BES: </a:t>
            </a:r>
            <a:r>
              <a:rPr lang="nl-NL" dirty="0"/>
              <a:t>Bonaire, st </a:t>
            </a:r>
            <a:r>
              <a:rPr lang="nl-NL" dirty="0" err="1"/>
              <a:t>Eustacius</a:t>
            </a:r>
            <a:r>
              <a:rPr lang="nl-NL" dirty="0"/>
              <a:t>, Saba</a:t>
            </a:r>
          </a:p>
        </p:txBody>
      </p:sp>
    </p:spTree>
    <p:extLst>
      <p:ext uri="{BB962C8B-B14F-4D97-AF65-F5344CB8AC3E}">
        <p14:creationId xmlns:p14="http://schemas.microsoft.com/office/powerpoint/2010/main" val="109183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eltares.github.io/xugrid/examples/plotting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ybinder.org/v2/gh/Deltares/dfm_tools/HEAD?urlpath=/tree/docs/notebooks" TargetMode="External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github.com/Deltares/dfm_tools/tree/main/docs/notebooks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MeshKernelPy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9-10-2023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661074" cy="4322763"/>
          </a:xfrm>
        </p:spPr>
        <p:txBody>
          <a:bodyPr/>
          <a:lstStyle/>
          <a:p>
            <a:r>
              <a:rPr lang="en-US" dirty="0"/>
              <a:t>Easy to create fancier plots like </a:t>
            </a:r>
            <a:r>
              <a:rPr lang="en-US" dirty="0" err="1"/>
              <a:t>contourf</a:t>
            </a:r>
            <a:r>
              <a:rPr lang="en-US" dirty="0"/>
              <a:t> or contour</a:t>
            </a:r>
          </a:p>
          <a:p>
            <a:r>
              <a:rPr lang="en-US" dirty="0"/>
              <a:t>Rasterization to regular gridded dataset for e.g. different-grid comparisons</a:t>
            </a:r>
          </a:p>
          <a:p>
            <a:r>
              <a:rPr lang="en-US" dirty="0"/>
              <a:t>More examples in the </a:t>
            </a:r>
            <a:r>
              <a:rPr lang="en-US" dirty="0" err="1">
                <a:hlinkClick r:id="rId2"/>
              </a:rPr>
              <a:t>xugrid</a:t>
            </a:r>
            <a:r>
              <a:rPr lang="en-US" dirty="0">
                <a:hlinkClick r:id="rId2"/>
              </a:rPr>
              <a:t> docs</a:t>
            </a:r>
            <a:endParaRPr lang="en-US" dirty="0"/>
          </a:p>
          <a:p>
            <a:r>
              <a:rPr lang="en-US" dirty="0"/>
              <a:t>Other </a:t>
            </a:r>
            <a:r>
              <a:rPr lang="en-US" dirty="0" err="1"/>
              <a:t>xugrid</a:t>
            </a:r>
            <a:r>
              <a:rPr lang="en-US" dirty="0"/>
              <a:t> features: selection, interpolation, </a:t>
            </a:r>
            <a:r>
              <a:rPr lang="en-US" dirty="0" err="1"/>
              <a:t>regridding</a:t>
            </a:r>
            <a:r>
              <a:rPr lang="en-US" dirty="0"/>
              <a:t>, </a:t>
            </a:r>
            <a:r>
              <a:rPr lang="en-US" dirty="0" err="1"/>
              <a:t>reindex_like</a:t>
            </a:r>
            <a:r>
              <a:rPr lang="en-US" dirty="0"/>
              <a:t> and many more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various plotting options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3305E4-9482-A670-6C83-0D177FF12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277" y="2442904"/>
            <a:ext cx="7656723" cy="441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798EF-CBB0-014F-90B3-4FF5071F8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90" y="4780547"/>
            <a:ext cx="3739415" cy="20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88455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HYDROLIB-core: io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308" y="1430474"/>
            <a:ext cx="2597655" cy="66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78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reading + plotting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/>
              <a:t>HYDROLIB-core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datasets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0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15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42858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/>
              <a:t>HYDROLIB-core for reading polyline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81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931-C2CC-2FC9-1294-0B39090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developments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DE97F-8982-1F90-5F0B-725FA0696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generation + refinement based on bathymetry/</a:t>
            </a:r>
            <a:r>
              <a:rPr lang="en-US" dirty="0" err="1"/>
              <a:t>waterdepth</a:t>
            </a:r>
            <a:r>
              <a:rPr lang="en-US" dirty="0"/>
              <a:t> with </a:t>
            </a:r>
            <a:r>
              <a:rPr lang="en-US" b="1" dirty="0" err="1"/>
              <a:t>MeshkernelPy</a:t>
            </a:r>
            <a:endParaRPr lang="en-US" dirty="0"/>
          </a:p>
          <a:p>
            <a:r>
              <a:rPr lang="en-US" dirty="0"/>
              <a:t>usage of </a:t>
            </a:r>
            <a:r>
              <a:rPr lang="en-US" b="1" dirty="0" err="1"/>
              <a:t>xarray</a:t>
            </a:r>
            <a:r>
              <a:rPr lang="en-US" dirty="0"/>
              <a:t> in </a:t>
            </a:r>
            <a:r>
              <a:rPr lang="en-US" b="1" dirty="0" err="1"/>
              <a:t>dfm_tools</a:t>
            </a:r>
            <a:r>
              <a:rPr lang="en-US" dirty="0"/>
              <a:t>: </a:t>
            </a:r>
            <a:r>
              <a:rPr lang="en-US" dirty="0" err="1"/>
              <a:t>merging+interpolation</a:t>
            </a:r>
            <a:r>
              <a:rPr lang="en-US" dirty="0"/>
              <a:t> of model forcing</a:t>
            </a:r>
            <a:endParaRPr lang="en-US" b="1" dirty="0"/>
          </a:p>
          <a:p>
            <a:r>
              <a:rPr lang="en-US" dirty="0"/>
              <a:t>development of 2D3D functionality in </a:t>
            </a:r>
            <a:r>
              <a:rPr lang="en-US" b="1" dirty="0"/>
              <a:t>HYDROLIB-core</a:t>
            </a:r>
          </a:p>
          <a:p>
            <a:r>
              <a:rPr lang="nl-NL" dirty="0"/>
              <a:t>BES </a:t>
            </a:r>
            <a:r>
              <a:rPr lang="nl-NL" dirty="0" err="1"/>
              <a:t>hackaton</a:t>
            </a:r>
            <a:r>
              <a:rPr lang="nl-NL" dirty="0"/>
              <a:t>: </a:t>
            </a: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 </a:t>
            </a:r>
            <a:r>
              <a:rPr lang="nl-NL" b="1" dirty="0"/>
              <a:t>modelbuilder</a:t>
            </a:r>
            <a:r>
              <a:rPr lang="nl-NL" dirty="0"/>
              <a:t> “</a:t>
            </a:r>
            <a:r>
              <a:rPr lang="nl-NL" dirty="0" err="1"/>
              <a:t>proof</a:t>
            </a:r>
            <a:r>
              <a:rPr lang="nl-NL" dirty="0"/>
              <a:t> of concept”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2B76A-4425-1918-17E4-CB039E356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9561-D19F-07F9-EABD-DF49EF89E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ECBFE-0746-00E0-5C8A-4DC228A4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21D547-7D0B-9FB8-9E4E-215AFAE70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7" t="6646" r="22500"/>
          <a:stretch/>
        </p:blipFill>
        <p:spPr>
          <a:xfrm>
            <a:off x="746773" y="3186116"/>
            <a:ext cx="4273802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22D5AD-F85B-4311-455B-AECA2857A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764" y="3169164"/>
            <a:ext cx="39766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8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512B-617E-4FF8-857F-E0B6F235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into 3D Model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A3739-A7F4-434E-B4AA-CDF2DEC9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86" y="1552755"/>
            <a:ext cx="10517113" cy="45360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bounding box and period of interest, a 3D D-Flow FM model is created from global datasets:</a:t>
            </a:r>
          </a:p>
          <a:p>
            <a:r>
              <a:rPr lang="en-US" dirty="0"/>
              <a:t>Using Python libraries </a:t>
            </a:r>
            <a:r>
              <a:rPr lang="en-US" b="1" dirty="0"/>
              <a:t>HYDROLIB-core, </a:t>
            </a:r>
            <a:r>
              <a:rPr lang="en-US" b="1" dirty="0" err="1"/>
              <a:t>dfm_tools</a:t>
            </a:r>
            <a:r>
              <a:rPr lang="en-US" b="1" dirty="0"/>
              <a:t>, </a:t>
            </a:r>
            <a:r>
              <a:rPr lang="en-US" b="1" dirty="0" err="1"/>
              <a:t>MeshKernelPy</a:t>
            </a:r>
            <a:r>
              <a:rPr lang="en-US" b="1" dirty="0"/>
              <a:t>, </a:t>
            </a:r>
            <a:r>
              <a:rPr lang="en-US" b="1" dirty="0" err="1"/>
              <a:t>xarray</a:t>
            </a:r>
            <a:r>
              <a:rPr lang="en-US" b="1" dirty="0"/>
              <a:t> </a:t>
            </a:r>
            <a:r>
              <a:rPr lang="en-US" dirty="0"/>
              <a:t>and others</a:t>
            </a:r>
          </a:p>
          <a:p>
            <a:r>
              <a:rPr lang="en-US" b="1" dirty="0"/>
              <a:t>Grid generation </a:t>
            </a:r>
            <a:r>
              <a:rPr lang="en-US" dirty="0"/>
              <a:t>and </a:t>
            </a:r>
            <a:r>
              <a:rPr lang="en-US" b="1" dirty="0"/>
              <a:t>refinement</a:t>
            </a:r>
            <a:r>
              <a:rPr lang="en-US" dirty="0"/>
              <a:t> (based on local water depth)</a:t>
            </a:r>
          </a:p>
          <a:p>
            <a:r>
              <a:rPr lang="en-US" b="1" dirty="0"/>
              <a:t>Bathymetry</a:t>
            </a:r>
            <a:r>
              <a:rPr lang="en-US" dirty="0"/>
              <a:t> (GEBCO) retrieval and interpolation to grid</a:t>
            </a:r>
          </a:p>
          <a:p>
            <a:r>
              <a:rPr lang="en-US" b="1" dirty="0"/>
              <a:t>Initial and open boundary conditions</a:t>
            </a:r>
            <a:r>
              <a:rPr lang="en-US" dirty="0"/>
              <a:t>: download and interpolate ocean currents, sea surface heights, salinity, temperature from CMEMS or others, tide from FES2014, EOT or GTSMv4.1</a:t>
            </a:r>
          </a:p>
          <a:p>
            <a:r>
              <a:rPr lang="en-US" b="1" dirty="0"/>
              <a:t>Meteorological forcing</a:t>
            </a:r>
            <a:r>
              <a:rPr lang="en-US" dirty="0"/>
              <a:t>: download ERA5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991F2-BE77-4145-B867-5948219B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FDD4-D5D6-4C1E-90F4-4DFB615C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DC631-324C-4939-BC0D-1769A3F3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17</a:t>
            </a:fld>
            <a:endParaRPr lang="nl-NL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114ABEA8-94A5-434B-90B3-B7C42F3B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19" y="3709358"/>
            <a:ext cx="5965844" cy="314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8EBFD-D776-4AB1-9834-10FF02F6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800" y="3994030"/>
            <a:ext cx="3321409" cy="2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7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9C44-406E-5347-ADB9-FE096D69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40B2C-3F17-B5F0-3C73-C118EF4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Studied Water Engineering and Management at University of Twente</a:t>
            </a:r>
          </a:p>
          <a:p>
            <a:r>
              <a:rPr lang="en-US" dirty="0"/>
              <a:t>Working as advisor/researcher hydrodynamics at Deltares since 2017</a:t>
            </a:r>
          </a:p>
          <a:p>
            <a:r>
              <a:rPr lang="en-US" dirty="0"/>
              <a:t>Department of Hydrodynamics and Forecasting</a:t>
            </a:r>
          </a:p>
          <a:p>
            <a:r>
              <a:rPr lang="en-US" dirty="0"/>
              <a:t>Development of hydrodynamic models (coastal/estuarian/global regions)</a:t>
            </a:r>
          </a:p>
          <a:p>
            <a:r>
              <a:rPr lang="en-US" dirty="0"/>
              <a:t>Python programming tools: making workflows generic and automate them</a:t>
            </a:r>
          </a:p>
          <a:p>
            <a:pPr marL="0" indent="0">
              <a:buNone/>
            </a:pPr>
            <a:endParaRPr lang="nl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F819-65A9-DEC8-A754-A0C950EC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51CFE-265D-3467-D97A-D002F562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B6F6C4-1C69-589C-2128-E0E092F1F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1" b="12009"/>
          <a:stretch/>
        </p:blipFill>
        <p:spPr bwMode="auto">
          <a:xfrm>
            <a:off x="9092242" y="1759575"/>
            <a:ext cx="1735809" cy="17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6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, </a:t>
            </a:r>
            <a:r>
              <a:rPr lang="en-GB" dirty="0" err="1">
                <a:hlinkClick r:id="rId5"/>
              </a:rPr>
              <a:t>MeshkernelPy</a:t>
            </a:r>
            <a:r>
              <a:rPr lang="en-GB" dirty="0"/>
              <a:t> and many more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re-invent the wheel</a:t>
            </a:r>
          </a:p>
          <a:p>
            <a:pPr marL="324000" lvl="1" indent="0">
              <a:buNone/>
            </a:pPr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7"/>
              </a:rPr>
              <a:t>jupyter</a:t>
            </a:r>
            <a:r>
              <a:rPr lang="en-US" dirty="0">
                <a:hlinkClick r:id="rId7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8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701" y="3327047"/>
            <a:ext cx="1925315" cy="70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plotting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6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D-</a:t>
            </a:r>
            <a:r>
              <a:rPr lang="en-US" dirty="0" err="1"/>
              <a:t>FlowFM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en-US" dirty="0"/>
          </a:p>
          <a:p>
            <a:r>
              <a:rPr lang="en-US" dirty="0"/>
              <a:t>easy </a:t>
            </a:r>
            <a:r>
              <a:rPr lang="en-US" dirty="0" err="1"/>
              <a:t>subsetting</a:t>
            </a:r>
            <a:r>
              <a:rPr lang="en-US" dirty="0"/>
              <a:t> on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dfmt.preprocess_hisnc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incl. depth)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99" y="268462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375539" y="380537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7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9055"/>
          <a:stretch/>
        </p:blipFill>
        <p:spPr>
          <a:xfrm>
            <a:off x="6232952" y="3656177"/>
            <a:ext cx="5959048" cy="32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cross section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8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depth </a:t>
            </a:r>
            <a:r>
              <a:rPr lang="en-US" dirty="0" err="1"/>
              <a:t>w.r.t.</a:t>
            </a:r>
            <a:r>
              <a:rPr lang="en-US" dirty="0"/>
              <a:t> z0, </a:t>
            </a:r>
            <a:r>
              <a:rPr lang="en-US" dirty="0" err="1"/>
              <a:t>waterlevel</a:t>
            </a:r>
            <a:r>
              <a:rPr lang="en-US" dirty="0"/>
              <a:t>, </a:t>
            </a:r>
            <a:r>
              <a:rPr lang="en-US" dirty="0" err="1"/>
              <a:t>bedlevel</a:t>
            </a:r>
            <a:endParaRPr lang="en-US" dirty="0"/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support for sigma, z and </a:t>
            </a:r>
            <a:r>
              <a:rPr lang="en-US" dirty="0" err="1"/>
              <a:t>zsigma</a:t>
            </a:r>
            <a:r>
              <a:rPr lang="en-US" dirty="0"/>
              <a:t>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9</a:t>
            </a:fld>
            <a:endParaRPr lang="nl-N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EED97A6-1A31-15A8-22DB-481B4B9F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26" y="1928814"/>
            <a:ext cx="67913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28773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58dc3081-d8a1-4e92-884a-04f6ca0fc63f"/>
    <ds:schemaRef ds:uri="http://purl.org/dc/elements/1.1/"/>
    <ds:schemaRef ds:uri="http://schemas.microsoft.com/office/2006/metadata/properties"/>
    <ds:schemaRef ds:uri="9dc10479-9fe1-482d-8b13-fa9fc147c365"/>
    <ds:schemaRef ds:uri="5db5d4ef-9fd2-45ea-8e34-77d63cce28d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2440</TotalTime>
  <Words>799</Words>
  <Application>Microsoft Office PowerPoint</Application>
  <PresentationFormat>Widescreen</PresentationFormat>
  <Paragraphs>104</Paragraphs>
  <Slides>17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Deltares</vt:lpstr>
      <vt:lpstr>dfm_tools </vt:lpstr>
      <vt:lpstr>About myself</vt:lpstr>
      <vt:lpstr>dfm_tools: the concept</vt:lpstr>
      <vt:lpstr>xarray: io of netcdf files</vt:lpstr>
      <vt:lpstr>xarray: plotting of netcdf files</vt:lpstr>
      <vt:lpstr>Examples: read+plot hisfile</vt:lpstr>
      <vt:lpstr>Examples: read+plot mapfiles</vt:lpstr>
      <vt:lpstr>Examples: cross section trough 3D partitioned FM map data</vt:lpstr>
      <vt:lpstr>Examples: slice trough 3D partitioned FM map data</vt:lpstr>
      <vt:lpstr>Examples: various plotting options</vt:lpstr>
      <vt:lpstr>Examples: cartopy basemaps and coastlines/borders</vt:lpstr>
      <vt:lpstr>Examples: vector plots for regulargrids</vt:lpstr>
      <vt:lpstr>HYDROLIB-core: io of D-FlowFM input files</vt:lpstr>
      <vt:lpstr>Examples: reading + plotting of D-FlowFM input files</vt:lpstr>
      <vt:lpstr>Examples: interpolate oceanmodel to bc</vt:lpstr>
      <vt:lpstr>Recent developments</vt:lpstr>
      <vt:lpstr>Combined into 3D Model Builder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262</cp:revision>
  <dcterms:created xsi:type="dcterms:W3CDTF">2020-02-17T13:56:38Z</dcterms:created>
  <dcterms:modified xsi:type="dcterms:W3CDTF">2023-10-09T09:04:09Z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